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98" r:id="rId3"/>
    <p:sldId id="299" r:id="rId4"/>
    <p:sldId id="300" r:id="rId5"/>
    <p:sldId id="301" r:id="rId6"/>
    <p:sldId id="302" r:id="rId7"/>
    <p:sldId id="292" r:id="rId8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2F65C9-8B7D-4ED9-B595-2A62866F9981}">
          <p14:sldIdLst>
            <p14:sldId id="257"/>
            <p14:sldId id="298"/>
            <p14:sldId id="299"/>
            <p14:sldId id="300"/>
            <p14:sldId id="301"/>
            <p14:sldId id="302"/>
            <p14:sldId id="292"/>
          </p14:sldIdLst>
        </p14:section>
        <p14:section name="Раздел без заголовка" id="{1A2815B6-CA91-4067-BF17-FCEE111E6C3C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4660"/>
  </p:normalViewPr>
  <p:slideViewPr>
    <p:cSldViewPr>
      <p:cViewPr>
        <p:scale>
          <a:sx n="120" d="100"/>
          <a:sy n="120" d="100"/>
        </p:scale>
        <p:origin x="-11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B6D84-CBB4-4D92-BEAA-DE7AE2F07D26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4E5B-1136-4C51-9BE4-5EA0D2A20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8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7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8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6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8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1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4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4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AD10-E358-480B-9470-6D4CC5D7B08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Прямоугольник 9"/>
          <p:cNvSpPr>
            <a:spLocks noChangeArrowheads="1"/>
          </p:cNvSpPr>
          <p:nvPr/>
        </p:nvSpPr>
        <p:spPr bwMode="auto">
          <a:xfrm>
            <a:off x="5181602" y="3487738"/>
            <a:ext cx="3711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0014"/>
            <a:ext cx="531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993776" y="123826"/>
            <a:ext cx="5810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517E"/>
                </a:solidFill>
                <a:latin typeface="Calibri" pitchFamily="34" charset="0"/>
              </a:rPr>
              <a:t>МИНИСТЕРСТВО ОБРАЗОВАНИЯ </a:t>
            </a:r>
            <a:br>
              <a:rPr lang="ru-RU" altLang="ru-RU" sz="1400" b="1" dirty="0">
                <a:solidFill>
                  <a:srgbClr val="00517E"/>
                </a:solidFill>
                <a:latin typeface="Calibri" pitchFamily="34" charset="0"/>
              </a:rPr>
            </a:br>
            <a:r>
              <a:rPr lang="ru-RU" altLang="ru-RU" sz="1400" b="1" dirty="0">
                <a:solidFill>
                  <a:srgbClr val="00517E"/>
                </a:solidFill>
                <a:latin typeface="Calibri" pitchFamily="34" charset="0"/>
              </a:rPr>
              <a:t>И НАУКИ АЛТАЙСКОГО КРАЯ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1270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850" y="915989"/>
            <a:ext cx="8496300" cy="1781175"/>
          </a:xfrm>
          <a:prstGeom prst="rect">
            <a:avLst/>
          </a:prstGeom>
          <a:noFill/>
        </p:spPr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174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" y="4716463"/>
            <a:ext cx="6156325" cy="0"/>
          </a:xfrm>
          <a:prstGeom prst="line">
            <a:avLst/>
          </a:prstGeom>
          <a:ln w="1270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3455990" y="4741864"/>
            <a:ext cx="22320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г. Барнаул,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Подзаголовок 2"/>
          <p:cNvSpPr txBox="1">
            <a:spLocks/>
          </p:cNvSpPr>
          <p:nvPr/>
        </p:nvSpPr>
        <p:spPr bwMode="auto">
          <a:xfrm>
            <a:off x="1403648" y="1131590"/>
            <a:ext cx="65532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порядке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в 2021 году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Полосина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Наталья Владиславовна,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 отдела организации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общего образования и оценочных процедур</a:t>
            </a:r>
          </a:p>
          <a:p>
            <a:pPr algn="ctr" defTabSz="685800" eaLnBrk="1" hangingPunct="1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Приказ Министерства просвещения Российской Федерации от 02.09.2020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№ 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Прием на обучение проводится на общедоступной основе, если иное не предусмотрено Федеральным законом от 29.12.201 № 273-ФЗ «Об образовании в Российской Федерации».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Правила приема в государственные и муниципальные образовательные организации  на обучение по основным общеобразовательным программам должны обеспечивать прием всех граждан, которые имеют право на получение общего образования соответствующего уровня, и проживающих на закрепленной территории.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Закрепление муниципальных образовательных организаций за конкретными территориями муниципального района,  городского округа осуществляется органами местного самоуправления муниципальных районов и городских округов по решению вопросов местного значения в сфере образования.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Правила приема в конкретную общеобразовательную организацию на обучение по общеобразовательным программам в части, не урегулированной законодательством об образовании, устанавливаются общеобразовательной организацией самостоятельно.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Прием на обучение в филиал ОО осуществляется в соответствии с правилами приема на обучение в общеобразовательной организации.</a:t>
            </a:r>
          </a:p>
          <a:p>
            <a:pPr marL="342900" lvl="0" indent="-342900">
              <a:buAutoNum type="arabicPeriod"/>
            </a:pP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6149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внеочередном порядке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места в общеобразовательных организациях, имеющих интернат, предоставляются: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прокуроров;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судей;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сотрудников Следственного комитета.</a:t>
            </a: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первоочередном порядке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предоставляются места в государственных и муниципальных общеобразовательных организациях: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военнослужащих по месту жительства их семей;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сотрудника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детям сотрудника полиции, погибшего (умершего) вследствие увечья или иного повреждения здоровья, полученных в связи с выполнением служебных обязанностей;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сотрудника полиции, умершего вследствие заболевания, полученного в период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гражданина Российской Федерации, уволенного со службы в полиции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гражданина Российской Федерации, умершего в течение одного года после увольнения со службы в полиции вследствие увечья или иного повреждения здоровья, полученных в связи с выполнением служебных обязанностей, либо вследствие заболевания, полученного в период прохождения службы в полиции, исключивших возможность дальнейшего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детям, находящимся (находившимся) на иждивении сотрудника полиции, гражданина Российской Федерации;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сотрудников органов внутренних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дел, не являющихся сотрудниками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полиции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  <a:r>
              <a:rPr lang="ru-RU" altLang="ru-RU" sz="1200" dirty="0" smtClean="0">
                <a:solidFill>
                  <a:srgbClr val="002060"/>
                </a:solidFill>
              </a:rPr>
              <a:t> </a:t>
            </a:r>
            <a:endParaRPr lang="ru-RU" alt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8354" y="648821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8. Проживающие в одной семье и имеющие общее место жительства дети имеют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преимущественного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приема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на обучение по образовательным программам начального общего образования в государственные и муниципальные образовательные организации, в которых обучаются их братья и сестры.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9. Дети с ограниченными возможностями здоровья на обучение по адаптированной образовательной программе принимаются только с согласия их родителей (законных представителей) и на основании рекомендаций ПМПК.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Прием в общеобразовательную организацию осуществляется в течение всего учебного года при наличии свободных мест.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11. В приеме в государственную или муниципальную образовательную организацию может быть  отказано только по причине отсутствия свободных мест.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12. Организация индивидуального отбора при приеме в государственные и муниципальные ОО для получения основного общего и среднего общего образования с углубленным изучением отдельных предметов или для профильного обучения допускается в случаях и порядке, которые предусмотрены законодательство субъекта Российской Федерации.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13. Получение начального общего образования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8354" y="648821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14. Прием заявлений в первый класс для детей, проживающих на закрепленной территории, начинается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апреля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и завершается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июня. В течение 3 рабочих дней после завершения приема заявлений руководитель ОО издает распорядительный акт о зачислении в первый класс.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Для детей, не проживающих на закрепленной территории, прием заявлений начинается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июля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до момента заполнения свободных мест, но не позднее 5 сентября.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15. Заявление  о приеме и документы для приема на обучение могут быть поданы: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Лично в общеобразовательную организацию;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Через операторов почтовой связи общего пользования заказным письмом с уведомлением;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 электронной форме;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 использованием сервисов региональных порталов государственных и муниципальных услуг.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16. Факт приема заявления регистрируется в журнале приема заявлений  о приеме на обучение в общеобразовательную организацию.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 dirty="0" smtClean="0">
                <a:solidFill>
                  <a:srgbClr val="002060"/>
                </a:solidFill>
              </a:rPr>
              <a:t>МОУО необходимо:</a:t>
            </a:r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Разместить на официальном сайте информацию о порядке приема на обучение по образовательным программам начального общего, основного общего и среднего общего образования.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 Срок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10.02.2021</a:t>
            </a:r>
            <a:endParaRPr lang="ru-RU" sz="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 Издать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распорядительный акт о закреплении образовательных организаций за конкретными территориями муниципального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района.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15.03.2021</a:t>
            </a:r>
            <a:endParaRPr lang="ru-RU" sz="8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Разместить на официальном сайте  и своем информационном стенде распорядительный акт о закреплении образовательных организаций за конкретными территориями муниципального района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Срок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 позднее 10 дней с момента издания распорядительного акта</a:t>
            </a:r>
            <a:endParaRPr lang="ru-RU" sz="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ОО </a:t>
            </a:r>
            <a:r>
              <a:rPr lang="ru-RU" sz="1600" b="1" dirty="0">
                <a:solidFill>
                  <a:srgbClr val="002060"/>
                </a:solidFill>
              </a:rPr>
              <a:t>необходимо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  <a:endParaRPr lang="ru-RU" sz="8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 Внести необходимые изменения в Правила приема 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обучение по образовательным программам начального общего, основного общего и среднего общего образования.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Срок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15.03.2021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2. Разместить на официальном сайте  и своем информационном стенде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информацию о количестве мест в первых классах.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Срок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не позднее 10 дней с момента издания распорядительного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акта о закреплении территории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Разместить на официальном сайте  и своем информационном стенде информацию 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наличии свободных мест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классах для приема детей, не проживающих на закрепленной территории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Срок: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 позднее 5 июля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852</Words>
  <Application>Microsoft Office PowerPoint</Application>
  <PresentationFormat>Экран (16:9)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Павловна Горн</dc:creator>
  <cp:lastModifiedBy>Юлия Евгеньевна Байер</cp:lastModifiedBy>
  <cp:revision>135</cp:revision>
  <cp:lastPrinted>2019-12-11T07:53:29Z</cp:lastPrinted>
  <dcterms:created xsi:type="dcterms:W3CDTF">2019-08-22T02:34:08Z</dcterms:created>
  <dcterms:modified xsi:type="dcterms:W3CDTF">2021-02-02T10:36:03Z</dcterms:modified>
</cp:coreProperties>
</file>